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3"/>
  </p:notesMasterIdLst>
  <p:sldIdLst>
    <p:sldId id="256" r:id="rId2"/>
    <p:sldId id="257" r:id="rId3"/>
    <p:sldId id="320" r:id="rId4"/>
    <p:sldId id="324" r:id="rId5"/>
    <p:sldId id="325" r:id="rId6"/>
    <p:sldId id="262" r:id="rId7"/>
    <p:sldId id="263" r:id="rId8"/>
    <p:sldId id="265" r:id="rId9"/>
    <p:sldId id="321" r:id="rId10"/>
    <p:sldId id="322" r:id="rId11"/>
    <p:sldId id="323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86089"/>
  </p:normalViewPr>
  <p:slideViewPr>
    <p:cSldViewPr snapToGrid="0">
      <p:cViewPr varScale="1">
        <p:scale>
          <a:sx n="92" d="100"/>
          <a:sy n="92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23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" name="Google Shape;45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9947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883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8810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discover/viz-of-the-da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Visualization Fundamentals Pt.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3602182" y="8243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3. </a:t>
            </a:r>
            <a:r>
              <a:rPr lang="en-US" sz="2800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Multistability</a:t>
            </a: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23899-3CF9-AB95-4B46-E5518DF6B6E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Gestalt Principles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11256BC-EEA5-F808-8CD6-6F95748D4DD1}"/>
              </a:ext>
            </a:extLst>
          </p:cNvPr>
          <p:cNvGrpSpPr/>
          <p:nvPr/>
        </p:nvGrpSpPr>
        <p:grpSpPr>
          <a:xfrm>
            <a:off x="5305857" y="1814946"/>
            <a:ext cx="3786504" cy="3925570"/>
            <a:chOff x="2576512" y="1961800"/>
            <a:chExt cx="3786504" cy="392557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ACB5C4D-F9E8-BFDB-3958-49DCD4A8628B}"/>
                </a:ext>
              </a:extLst>
            </p:cNvPr>
            <p:cNvSpPr/>
            <p:nvPr/>
          </p:nvSpPr>
          <p:spPr>
            <a:xfrm>
              <a:off x="2590800" y="32766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2438400" y="0"/>
                  </a:moveTo>
                  <a:lnTo>
                    <a:pt x="0" y="0"/>
                  </a:lnTo>
                  <a:lnTo>
                    <a:pt x="0" y="2590799"/>
                  </a:lnTo>
                  <a:lnTo>
                    <a:pt x="2438400" y="2590799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7F7F7F">
                <a:alpha val="568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9207142-C70C-5C1A-2776-C1F446F47221}"/>
                </a:ext>
              </a:extLst>
            </p:cNvPr>
            <p:cNvSpPr/>
            <p:nvPr/>
          </p:nvSpPr>
          <p:spPr>
            <a:xfrm>
              <a:off x="2590800" y="32766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0" y="0"/>
                  </a:moveTo>
                  <a:lnTo>
                    <a:pt x="2438400" y="0"/>
                  </a:lnTo>
                  <a:lnTo>
                    <a:pt x="24384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0607D790-7DA0-A64F-1510-132896E6A301}"/>
                </a:ext>
              </a:extLst>
            </p:cNvPr>
            <p:cNvSpPr/>
            <p:nvPr/>
          </p:nvSpPr>
          <p:spPr>
            <a:xfrm>
              <a:off x="3886200" y="19812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2438400" y="0"/>
                  </a:moveTo>
                  <a:lnTo>
                    <a:pt x="0" y="0"/>
                  </a:lnTo>
                  <a:lnTo>
                    <a:pt x="0" y="2590800"/>
                  </a:lnTo>
                  <a:lnTo>
                    <a:pt x="2438400" y="2590800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7F7F7F">
                <a:alpha val="568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A7E2248B-C4A6-ABCB-02E0-9690D13837CB}"/>
                </a:ext>
              </a:extLst>
            </p:cNvPr>
            <p:cNvSpPr/>
            <p:nvPr/>
          </p:nvSpPr>
          <p:spPr>
            <a:xfrm>
              <a:off x="3886200" y="19812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0" y="0"/>
                  </a:moveTo>
                  <a:lnTo>
                    <a:pt x="2438400" y="0"/>
                  </a:lnTo>
                  <a:lnTo>
                    <a:pt x="24384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F09901D4-B100-6792-879D-4E9CF94530C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8348" y="1961800"/>
              <a:ext cx="3784102" cy="3924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8197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3602182" y="8243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4. Invariance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23899-3CF9-AB95-4B46-E5518DF6B6E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Gestalt Principles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00A3CE30-19B0-CBBF-A769-21E8E18E8C5C}"/>
              </a:ext>
            </a:extLst>
          </p:cNvPr>
          <p:cNvGrpSpPr/>
          <p:nvPr/>
        </p:nvGrpSpPr>
        <p:grpSpPr>
          <a:xfrm>
            <a:off x="3775363" y="1517071"/>
            <a:ext cx="6772275" cy="4022090"/>
            <a:chOff x="1143000" y="1600200"/>
            <a:chExt cx="6772275" cy="402209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07F66A59-CD7A-043A-C692-3D28C61C524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000" y="1905082"/>
              <a:ext cx="3481104" cy="3552703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FC87E471-58DF-B83D-C804-6C129753793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0" y="1600200"/>
              <a:ext cx="3342823" cy="4021893"/>
            </a:xfrm>
            <a:prstGeom prst="rect">
              <a:avLst/>
            </a:prstGeom>
          </p:spPr>
        </p:pic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50290D4C-7C1A-3C0B-84BD-70E7779E3666}"/>
              </a:ext>
            </a:extLst>
          </p:cNvPr>
          <p:cNvSpPr txBox="1"/>
          <p:nvPr/>
        </p:nvSpPr>
        <p:spPr>
          <a:xfrm>
            <a:off x="6751671" y="6347642"/>
            <a:ext cx="494601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670560">
              <a:lnSpc>
                <a:spcPts val="1390"/>
              </a:lnSpc>
              <a:spcBef>
                <a:spcPts val="185"/>
              </a:spcBef>
            </a:pP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Demonstration</a:t>
            </a:r>
            <a:r>
              <a:rPr sz="1200" spc="-35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sz="1200" spc="-15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invariance</a:t>
            </a:r>
            <a:r>
              <a:rPr sz="1200" spc="-25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sz="1200" spc="-20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perception</a:t>
            </a:r>
            <a:r>
              <a:rPr sz="1200" spc="-25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from</a:t>
            </a:r>
            <a:r>
              <a:rPr sz="1200" spc="-20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Lehar</a:t>
            </a:r>
            <a:r>
              <a:rPr sz="1200" spc="-20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S.</a:t>
            </a:r>
            <a:r>
              <a:rPr sz="1200" spc="-10" dirty="0">
                <a:solidFill>
                  <a:srgbClr val="003470"/>
                </a:solidFill>
                <a:latin typeface="Arial"/>
                <a:cs typeface="Arial"/>
              </a:rPr>
              <a:t> (2003)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sz="1200" spc="-25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World</a:t>
            </a:r>
            <a:r>
              <a:rPr sz="1200" spc="-20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sz="1200" spc="-45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003470"/>
                </a:solidFill>
                <a:latin typeface="Arial"/>
                <a:cs typeface="Arial"/>
              </a:rPr>
              <a:t>Your</a:t>
            </a:r>
            <a:r>
              <a:rPr sz="1200" spc="-15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Head,</a:t>
            </a:r>
            <a:r>
              <a:rPr sz="1200" spc="-15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Lawrence</a:t>
            </a:r>
            <a:r>
              <a:rPr sz="1200" spc="-20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Erlbaum,</a:t>
            </a:r>
            <a:r>
              <a:rPr sz="1200" spc="-15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Mahwah,</a:t>
            </a:r>
            <a:r>
              <a:rPr sz="1200" spc="-10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NJ.</a:t>
            </a:r>
            <a:r>
              <a:rPr sz="1200" spc="-15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p.</a:t>
            </a:r>
            <a:r>
              <a:rPr sz="1200" spc="-10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53,</a:t>
            </a:r>
            <a:r>
              <a:rPr sz="1200" spc="-15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Fig.</a:t>
            </a:r>
            <a:r>
              <a:rPr sz="1200" spc="-10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003470"/>
                </a:solidFill>
                <a:latin typeface="Arial"/>
                <a:cs typeface="Arial"/>
              </a:rPr>
              <a:t>3.5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60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6E1B8-2FD5-09D4-8383-24C691914A7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does this mean for visualization?</a:t>
            </a:r>
          </a:p>
        </p:txBody>
      </p:sp>
      <p:grpSp>
        <p:nvGrpSpPr>
          <p:cNvPr id="3" name="Google Shape;325;p32">
            <a:extLst>
              <a:ext uri="{FF2B5EF4-FFF2-40B4-BE49-F238E27FC236}">
                <a16:creationId xmlns:a16="http://schemas.microsoft.com/office/drawing/2014/main" id="{0C074A0C-7528-DE61-F3E2-2A8E33C9F4FC}"/>
              </a:ext>
            </a:extLst>
          </p:cNvPr>
          <p:cNvGrpSpPr/>
          <p:nvPr/>
        </p:nvGrpSpPr>
        <p:grpSpPr>
          <a:xfrm>
            <a:off x="5036127" y="4402908"/>
            <a:ext cx="4953000" cy="646331"/>
            <a:chOff x="4038600" y="6096000"/>
            <a:chExt cx="4953000" cy="646331"/>
          </a:xfrm>
        </p:grpSpPr>
        <p:sp>
          <p:nvSpPr>
            <p:cNvPr id="4" name="Google Shape;326;p32">
              <a:extLst>
                <a:ext uri="{FF2B5EF4-FFF2-40B4-BE49-F238E27FC236}">
                  <a16:creationId xmlns:a16="http://schemas.microsoft.com/office/drawing/2014/main" id="{DFB81298-7098-9FDA-3E17-CDDFA7C5BF9B}"/>
                </a:ext>
              </a:extLst>
            </p:cNvPr>
            <p:cNvSpPr txBox="1"/>
            <p:nvPr/>
          </p:nvSpPr>
          <p:spPr>
            <a:xfrm>
              <a:off x="4495800" y="6096000"/>
              <a:ext cx="44958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6 “Laws of Grouping”</a:t>
              </a:r>
              <a:endParaRPr sz="36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" name="Google Shape;327;p32">
              <a:extLst>
                <a:ext uri="{FF2B5EF4-FFF2-40B4-BE49-F238E27FC236}">
                  <a16:creationId xmlns:a16="http://schemas.microsoft.com/office/drawing/2014/main" id="{AE5D9DAE-87DC-5331-FF31-1A6EF694C746}"/>
                </a:ext>
              </a:extLst>
            </p:cNvPr>
            <p:cNvCxnSpPr/>
            <p:nvPr/>
          </p:nvCxnSpPr>
          <p:spPr>
            <a:xfrm>
              <a:off x="4038600" y="6477000"/>
              <a:ext cx="457200" cy="0"/>
            </a:xfrm>
            <a:prstGeom prst="straightConnector1">
              <a:avLst/>
            </a:prstGeom>
            <a:noFill/>
            <a:ln w="57150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6" name="object 3">
            <a:extLst>
              <a:ext uri="{FF2B5EF4-FFF2-40B4-BE49-F238E27FC236}">
                <a16:creationId xmlns:a16="http://schemas.microsoft.com/office/drawing/2014/main" id="{EBCFE572-17BD-B9F1-25F2-FBC8261D7298}"/>
              </a:ext>
            </a:extLst>
          </p:cNvPr>
          <p:cNvSpPr txBox="1">
            <a:spLocks/>
          </p:cNvSpPr>
          <p:nvPr/>
        </p:nvSpPr>
        <p:spPr>
          <a:xfrm>
            <a:off x="3670948" y="1132980"/>
            <a:ext cx="7918450" cy="743730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80" indent="0">
              <a:lnSpc>
                <a:spcPct val="100800"/>
              </a:lnSpc>
              <a:spcBef>
                <a:spcPts val="75"/>
              </a:spcBef>
              <a:buNone/>
            </a:pPr>
            <a:r>
              <a:rPr lang="en-US" sz="2400" b="1" dirty="0">
                <a:cs typeface="Arial"/>
              </a:rPr>
              <a:t>Question:</a:t>
            </a:r>
            <a:r>
              <a:rPr lang="en-US" sz="2400" b="1" spc="-10" dirty="0">
                <a:cs typeface="Arial"/>
              </a:rPr>
              <a:t> </a:t>
            </a:r>
            <a:r>
              <a:rPr lang="en-US" sz="2400" dirty="0"/>
              <a:t>what</a:t>
            </a:r>
            <a:r>
              <a:rPr lang="en-US" sz="2400" spc="-20" dirty="0"/>
              <a:t> </a:t>
            </a:r>
            <a:r>
              <a:rPr lang="en-US" sz="2400" dirty="0"/>
              <a:t>makes</a:t>
            </a:r>
            <a:r>
              <a:rPr lang="en-US" sz="2400" spc="-10" dirty="0"/>
              <a:t> </a:t>
            </a:r>
            <a:r>
              <a:rPr lang="en-US" sz="2400" dirty="0"/>
              <a:t>all</a:t>
            </a:r>
            <a:r>
              <a:rPr lang="en-US" sz="2400" spc="-10" dirty="0"/>
              <a:t> </a:t>
            </a:r>
            <a:r>
              <a:rPr lang="en-US" sz="2400" dirty="0"/>
              <a:t>this</a:t>
            </a:r>
            <a:r>
              <a:rPr lang="en-US" sz="2400" spc="-10" dirty="0"/>
              <a:t> </a:t>
            </a:r>
            <a:r>
              <a:rPr lang="en-US" sz="2400" dirty="0"/>
              <a:t>mental</a:t>
            </a:r>
            <a:r>
              <a:rPr lang="en-US" sz="2400" spc="-10" dirty="0"/>
              <a:t> </a:t>
            </a:r>
            <a:r>
              <a:rPr lang="en-US" sz="2400" dirty="0"/>
              <a:t>model</a:t>
            </a:r>
            <a:r>
              <a:rPr lang="en-US" sz="2400" spc="-5" dirty="0"/>
              <a:t> </a:t>
            </a:r>
            <a:r>
              <a:rPr lang="en-US" sz="2400" dirty="0"/>
              <a:t>stuff</a:t>
            </a:r>
            <a:r>
              <a:rPr lang="en-US" sz="2400" spc="-20" dirty="0"/>
              <a:t> </a:t>
            </a:r>
            <a:r>
              <a:rPr lang="en-US" sz="2400" dirty="0"/>
              <a:t>useful</a:t>
            </a:r>
            <a:r>
              <a:rPr lang="en-US" sz="2400" spc="-5" dirty="0"/>
              <a:t> </a:t>
            </a:r>
            <a:r>
              <a:rPr lang="en-US" sz="2400" spc="-25" dirty="0"/>
              <a:t>to </a:t>
            </a:r>
            <a:r>
              <a:rPr lang="en-US" sz="2400" dirty="0"/>
              <a:t>us</a:t>
            </a:r>
            <a:r>
              <a:rPr lang="en-US" sz="2400" spc="-20" dirty="0"/>
              <a:t> </a:t>
            </a:r>
            <a:r>
              <a:rPr lang="en-US" sz="2400" dirty="0"/>
              <a:t>(designers</a:t>
            </a:r>
            <a:r>
              <a:rPr lang="en-US" sz="2400" spc="-5" dirty="0"/>
              <a:t> </a:t>
            </a:r>
            <a:r>
              <a:rPr lang="en-US" sz="2400" dirty="0"/>
              <a:t>and</a:t>
            </a:r>
            <a:r>
              <a:rPr lang="en-US" sz="2400" spc="-5" dirty="0"/>
              <a:t> </a:t>
            </a:r>
            <a:r>
              <a:rPr lang="en-US" sz="2400" dirty="0"/>
              <a:t>readers</a:t>
            </a:r>
            <a:r>
              <a:rPr lang="en-US" sz="2400" spc="-5" dirty="0"/>
              <a:t> </a:t>
            </a:r>
            <a:r>
              <a:rPr lang="en-US" sz="2400" dirty="0"/>
              <a:t>of</a:t>
            </a:r>
            <a:r>
              <a:rPr lang="en-US" sz="2400" spc="-10" dirty="0"/>
              <a:t> data)?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7D3BD-1B11-1CB2-3F5E-AED971DE8584}"/>
              </a:ext>
            </a:extLst>
          </p:cNvPr>
          <p:cNvSpPr txBox="1"/>
          <p:nvPr/>
        </p:nvSpPr>
        <p:spPr>
          <a:xfrm>
            <a:off x="3670948" y="2454932"/>
            <a:ext cx="79184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182245" lvl="0" indent="0" algn="l" defTabSz="457200" rtl="0" eaLnBrk="1" fontAlgn="auto" latinLnBrk="0" hangingPunct="1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Answer:</a:t>
            </a:r>
            <a:r>
              <a:rPr kumimoji="0" lang="en-US" sz="2400" b="1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order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understand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how people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interpret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of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data,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need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know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what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cues</a:t>
            </a: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they’re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picking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up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on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–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how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situate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those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cues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within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-5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larger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framework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body" idx="1"/>
          </p:nvPr>
        </p:nvSpPr>
        <p:spPr>
          <a:xfrm>
            <a:off x="3817489" y="955964"/>
            <a:ext cx="7266712" cy="46011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interpret objects that are </a:t>
            </a:r>
            <a:r>
              <a:rPr lang="en-US" sz="2400" b="1" dirty="0">
                <a:ea typeface="Arial"/>
                <a:cs typeface="Arial"/>
                <a:sym typeface="Arial"/>
              </a:rPr>
              <a:t>close</a:t>
            </a:r>
            <a:r>
              <a:rPr lang="en-US" sz="2400" dirty="0">
                <a:ea typeface="Arial"/>
                <a:cs typeface="Arial"/>
                <a:sym typeface="Arial"/>
              </a:rPr>
              <a:t> to each other as a group</a:t>
            </a:r>
            <a:endParaRPr dirty="0"/>
          </a:p>
        </p:txBody>
      </p:sp>
      <p:sp>
        <p:nvSpPr>
          <p:cNvPr id="334" name="Google Shape;334;p33"/>
          <p:cNvSpPr/>
          <p:nvPr/>
        </p:nvSpPr>
        <p:spPr>
          <a:xfrm>
            <a:off x="3478790" y="1828800"/>
            <a:ext cx="3472271" cy="36126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5" name="Google Shape;335;p33"/>
          <p:cNvSpPr/>
          <p:nvPr/>
        </p:nvSpPr>
        <p:spPr>
          <a:xfrm>
            <a:off x="3817489" y="2133600"/>
            <a:ext cx="2749567" cy="3019526"/>
          </a:xfrm>
          <a:prstGeom prst="roundRect">
            <a:avLst>
              <a:gd name="adj" fmla="val 10054"/>
            </a:avLst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" name="Google Shape;336;p33"/>
          <p:cNvGrpSpPr/>
          <p:nvPr/>
        </p:nvGrpSpPr>
        <p:grpSpPr>
          <a:xfrm>
            <a:off x="7806512" y="2133600"/>
            <a:ext cx="3469691" cy="3019526"/>
            <a:chOff x="4648200" y="2514600"/>
            <a:chExt cx="4038600" cy="3200400"/>
          </a:xfrm>
        </p:grpSpPr>
        <p:sp>
          <p:nvSpPr>
            <p:cNvPr id="337" name="Google Shape;337;p33"/>
            <p:cNvSpPr/>
            <p:nvPr/>
          </p:nvSpPr>
          <p:spPr>
            <a:xfrm>
              <a:off x="4648200" y="2514600"/>
              <a:ext cx="1143000" cy="3200400"/>
            </a:xfrm>
            <a:prstGeom prst="roundRect">
              <a:avLst>
                <a:gd name="adj" fmla="val 25170"/>
              </a:avLst>
            </a:prstGeom>
            <a:noFill/>
            <a:ln w="38100" cap="flat" cmpd="sng">
              <a:solidFill>
                <a:srgbClr val="29293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6096000" y="2514600"/>
              <a:ext cx="1143000" cy="3200400"/>
            </a:xfrm>
            <a:prstGeom prst="roundRect">
              <a:avLst>
                <a:gd name="adj" fmla="val 25170"/>
              </a:avLst>
            </a:prstGeom>
            <a:noFill/>
            <a:ln w="38100" cap="flat" cmpd="sng">
              <a:solidFill>
                <a:srgbClr val="29293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7543800" y="2514600"/>
              <a:ext cx="1143000" cy="3200400"/>
            </a:xfrm>
            <a:prstGeom prst="roundRect">
              <a:avLst>
                <a:gd name="adj" fmla="val 25170"/>
              </a:avLst>
            </a:prstGeom>
            <a:noFill/>
            <a:ln w="38100" cap="flat" cmpd="sng">
              <a:solidFill>
                <a:srgbClr val="29293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5B0622-6EFF-7BBD-7FF9-EC20E56223F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Proximity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>
            <a:spLocks noGrp="1"/>
          </p:cNvSpPr>
          <p:nvPr>
            <p:ph type="body" idx="1"/>
          </p:nvPr>
        </p:nvSpPr>
        <p:spPr>
          <a:xfrm>
            <a:off x="3505206" y="89361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interpret objects that are </a:t>
            </a:r>
            <a:r>
              <a:rPr lang="en-US" sz="2400" b="1" dirty="0">
                <a:ea typeface="Arial"/>
                <a:cs typeface="Arial"/>
                <a:sym typeface="Arial"/>
              </a:rPr>
              <a:t>visually similar </a:t>
            </a:r>
            <a:r>
              <a:rPr lang="en-US" sz="2400" dirty="0">
                <a:ea typeface="Arial"/>
                <a:cs typeface="Arial"/>
                <a:sym typeface="Arial"/>
              </a:rPr>
              <a:t>to each other as a group</a:t>
            </a:r>
            <a:endParaRPr sz="2400" dirty="0"/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4"/>
          <p:cNvSpPr/>
          <p:nvPr/>
        </p:nvSpPr>
        <p:spPr>
          <a:xfrm>
            <a:off x="5216245" y="1738743"/>
            <a:ext cx="4994558" cy="487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Law of Similarity">
            <a:extLst>
              <a:ext uri="{FF2B5EF4-FFF2-40B4-BE49-F238E27FC236}">
                <a16:creationId xmlns:a16="http://schemas.microsoft.com/office/drawing/2014/main" id="{B8D7F795-D418-DE85-AA05-D2CE346DE4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" t="2961" r="3073" b="6046"/>
          <a:stretch/>
        </p:blipFill>
        <p:spPr bwMode="auto">
          <a:xfrm>
            <a:off x="5482789" y="2202871"/>
            <a:ext cx="4690842" cy="421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8" name="Google Shape;348;p34"/>
          <p:cNvGrpSpPr/>
          <p:nvPr/>
        </p:nvGrpSpPr>
        <p:grpSpPr>
          <a:xfrm>
            <a:off x="3463645" y="2653143"/>
            <a:ext cx="2171547" cy="2615096"/>
            <a:chOff x="152400" y="2819400"/>
            <a:chExt cx="2286000" cy="2819400"/>
          </a:xfrm>
        </p:grpSpPr>
        <p:grpSp>
          <p:nvGrpSpPr>
            <p:cNvPr id="349" name="Google Shape;349;p34"/>
            <p:cNvGrpSpPr/>
            <p:nvPr/>
          </p:nvGrpSpPr>
          <p:grpSpPr>
            <a:xfrm>
              <a:off x="1828800" y="2819400"/>
              <a:ext cx="609600" cy="2819400"/>
              <a:chOff x="1828800" y="2819400"/>
              <a:chExt cx="609600" cy="2819400"/>
            </a:xfrm>
          </p:grpSpPr>
          <p:cxnSp>
            <p:nvCxnSpPr>
              <p:cNvPr id="350" name="Google Shape;350;p34"/>
              <p:cNvCxnSpPr/>
              <p:nvPr/>
            </p:nvCxnSpPr>
            <p:spPr>
              <a:xfrm>
                <a:off x="1828800" y="28194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1" name="Google Shape;351;p34"/>
              <p:cNvCxnSpPr/>
              <p:nvPr/>
            </p:nvCxnSpPr>
            <p:spPr>
              <a:xfrm>
                <a:off x="1828800" y="41910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2" name="Google Shape;352;p34"/>
              <p:cNvCxnSpPr/>
              <p:nvPr/>
            </p:nvCxnSpPr>
            <p:spPr>
              <a:xfrm>
                <a:off x="1828800" y="56388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3" name="Google Shape;353;p34"/>
              <p:cNvCxnSpPr/>
              <p:nvPr/>
            </p:nvCxnSpPr>
            <p:spPr>
              <a:xfrm>
                <a:off x="1828800" y="2819400"/>
                <a:ext cx="0" cy="2819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54" name="Google Shape;354;p34"/>
            <p:cNvSpPr txBox="1"/>
            <p:nvPr/>
          </p:nvSpPr>
          <p:spPr>
            <a:xfrm>
              <a:off x="152400" y="3962400"/>
              <a:ext cx="16556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“white dots”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34"/>
          <p:cNvGrpSpPr/>
          <p:nvPr/>
        </p:nvGrpSpPr>
        <p:grpSpPr>
          <a:xfrm>
            <a:off x="9864445" y="3338943"/>
            <a:ext cx="2316317" cy="2615096"/>
            <a:chOff x="6553200" y="3505200"/>
            <a:chExt cx="2438400" cy="2819400"/>
          </a:xfrm>
        </p:grpSpPr>
        <p:grpSp>
          <p:nvGrpSpPr>
            <p:cNvPr id="356" name="Google Shape;356;p34"/>
            <p:cNvGrpSpPr/>
            <p:nvPr/>
          </p:nvGrpSpPr>
          <p:grpSpPr>
            <a:xfrm flipH="1">
              <a:off x="6553200" y="3505200"/>
              <a:ext cx="609600" cy="2819400"/>
              <a:chOff x="1828800" y="2819400"/>
              <a:chExt cx="609600" cy="2819400"/>
            </a:xfrm>
          </p:grpSpPr>
          <p:cxnSp>
            <p:nvCxnSpPr>
              <p:cNvPr id="357" name="Google Shape;357;p34"/>
              <p:cNvCxnSpPr/>
              <p:nvPr/>
            </p:nvCxnSpPr>
            <p:spPr>
              <a:xfrm>
                <a:off x="1828800" y="28194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8" name="Google Shape;358;p34"/>
              <p:cNvCxnSpPr/>
              <p:nvPr/>
            </p:nvCxnSpPr>
            <p:spPr>
              <a:xfrm>
                <a:off x="1828800" y="41910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9" name="Google Shape;359;p34"/>
              <p:cNvCxnSpPr/>
              <p:nvPr/>
            </p:nvCxnSpPr>
            <p:spPr>
              <a:xfrm>
                <a:off x="1828800" y="56388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60" name="Google Shape;360;p34"/>
              <p:cNvCxnSpPr/>
              <p:nvPr/>
            </p:nvCxnSpPr>
            <p:spPr>
              <a:xfrm>
                <a:off x="1828800" y="2819400"/>
                <a:ext cx="0" cy="2819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61" name="Google Shape;361;p34"/>
            <p:cNvSpPr txBox="1"/>
            <p:nvPr/>
          </p:nvSpPr>
          <p:spPr>
            <a:xfrm>
              <a:off x="7216204" y="4619266"/>
              <a:ext cx="17753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“black dots”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28518-8AEC-E7A5-4C37-92FF30B4C2F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Similarity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body" idx="1"/>
          </p:nvPr>
        </p:nvSpPr>
        <p:spPr>
          <a:xfrm>
            <a:off x="3534229" y="90526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When parts of a picture are missing, we fill in the visual gap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386A4-30FF-E185-C12E-37B84C3D1FE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Closure</a:t>
            </a:r>
          </a:p>
        </p:txBody>
      </p:sp>
      <p:pic>
        <p:nvPicPr>
          <p:cNvPr id="2052" name="Picture 4" descr="WWF logo">
            <a:extLst>
              <a:ext uri="{FF2B5EF4-FFF2-40B4-BE49-F238E27FC236}">
                <a16:creationId xmlns:a16="http://schemas.microsoft.com/office/drawing/2014/main" id="{90FFF0CB-712A-D938-AB70-F52A1948F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06" y="1652815"/>
            <a:ext cx="2985407" cy="44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20B4FB92-1BD7-B37D-59BC-ABB801CC1CD6}"/>
              </a:ext>
            </a:extLst>
          </p:cNvPr>
          <p:cNvSpPr/>
          <p:nvPr/>
        </p:nvSpPr>
        <p:spPr>
          <a:xfrm rot="16515343">
            <a:off x="6505974" y="1814287"/>
            <a:ext cx="798286" cy="1436914"/>
          </a:xfrm>
          <a:prstGeom prst="arc">
            <a:avLst>
              <a:gd name="adj1" fmla="val 19082292"/>
              <a:gd name="adj2" fmla="val 0"/>
            </a:avLst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79F318F8-268D-2004-5487-1ABC13E4D3AD}"/>
              </a:ext>
            </a:extLst>
          </p:cNvPr>
          <p:cNvSpPr/>
          <p:nvPr/>
        </p:nvSpPr>
        <p:spPr>
          <a:xfrm rot="16515343">
            <a:off x="7330489" y="1716804"/>
            <a:ext cx="798286" cy="1436914"/>
          </a:xfrm>
          <a:prstGeom prst="arc">
            <a:avLst>
              <a:gd name="adj1" fmla="val 19082292"/>
              <a:gd name="adj2" fmla="val 3247823"/>
            </a:avLst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>
            <a:spLocks noGrp="1"/>
          </p:cNvSpPr>
          <p:nvPr>
            <p:ph type="body" idx="1"/>
          </p:nvPr>
        </p:nvSpPr>
        <p:spPr>
          <a:xfrm>
            <a:off x="3477500" y="99059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perceive objects as being symmetrical, arranged around a center point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6"/>
          <p:cNvSpPr txBox="1"/>
          <p:nvPr/>
        </p:nvSpPr>
        <p:spPr>
          <a:xfrm>
            <a:off x="4010431" y="2438396"/>
            <a:ext cx="716374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9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   ] {    } [    ]</a:t>
            </a:r>
            <a:endParaRPr sz="9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36"/>
          <p:cNvGrpSpPr/>
          <p:nvPr/>
        </p:nvGrpSpPr>
        <p:grpSpPr>
          <a:xfrm>
            <a:off x="5153900" y="2666996"/>
            <a:ext cx="4876800" cy="1447800"/>
            <a:chOff x="2133600" y="3276600"/>
            <a:chExt cx="4876800" cy="1447800"/>
          </a:xfrm>
        </p:grpSpPr>
        <p:cxnSp>
          <p:nvCxnSpPr>
            <p:cNvPr id="380" name="Google Shape;380;p36"/>
            <p:cNvCxnSpPr/>
            <p:nvPr/>
          </p:nvCxnSpPr>
          <p:spPr>
            <a:xfrm>
              <a:off x="21336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36"/>
            <p:cNvCxnSpPr/>
            <p:nvPr/>
          </p:nvCxnSpPr>
          <p:spPr>
            <a:xfrm>
              <a:off x="70104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36"/>
            <p:cNvCxnSpPr/>
            <p:nvPr/>
          </p:nvCxnSpPr>
          <p:spPr>
            <a:xfrm>
              <a:off x="45720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83" name="Google Shape;383;p36"/>
          <p:cNvSpPr/>
          <p:nvPr/>
        </p:nvSpPr>
        <p:spPr>
          <a:xfrm>
            <a:off x="4126724" y="2743196"/>
            <a:ext cx="20574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6"/>
          <p:cNvSpPr/>
          <p:nvPr/>
        </p:nvSpPr>
        <p:spPr>
          <a:xfrm>
            <a:off x="6449300" y="2743196"/>
            <a:ext cx="22860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6"/>
          <p:cNvSpPr/>
          <p:nvPr/>
        </p:nvSpPr>
        <p:spPr>
          <a:xfrm>
            <a:off x="9009620" y="2743196"/>
            <a:ext cx="20574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36"/>
          <p:cNvGrpSpPr/>
          <p:nvPr/>
        </p:nvGrpSpPr>
        <p:grpSpPr>
          <a:xfrm>
            <a:off x="5992100" y="1904997"/>
            <a:ext cx="3200400" cy="762001"/>
            <a:chOff x="2971800" y="2514600"/>
            <a:chExt cx="3200400" cy="762001"/>
          </a:xfrm>
        </p:grpSpPr>
        <p:grpSp>
          <p:nvGrpSpPr>
            <p:cNvPr id="387" name="Google Shape;387;p36"/>
            <p:cNvGrpSpPr/>
            <p:nvPr/>
          </p:nvGrpSpPr>
          <p:grpSpPr>
            <a:xfrm rot="10800000" flipH="1">
              <a:off x="2971800" y="3124200"/>
              <a:ext cx="3200400" cy="152401"/>
              <a:chOff x="2971800" y="4724400"/>
              <a:chExt cx="3200400" cy="152401"/>
            </a:xfrm>
          </p:grpSpPr>
          <p:sp>
            <p:nvSpPr>
              <p:cNvPr id="388" name="Google Shape;388;p36"/>
              <p:cNvSpPr/>
              <p:nvPr/>
            </p:nvSpPr>
            <p:spPr>
              <a:xfrm rot="-5400000">
                <a:off x="3276600" y="4419600"/>
                <a:ext cx="152400" cy="7620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 rot="-5400000">
                <a:off x="5715000" y="4419601"/>
                <a:ext cx="152400" cy="7620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0" name="Google Shape;390;p36"/>
            <p:cNvSpPr txBox="1"/>
            <p:nvPr/>
          </p:nvSpPr>
          <p:spPr>
            <a:xfrm>
              <a:off x="3429000" y="2514600"/>
              <a:ext cx="23054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law of proximity</a:t>
              </a:r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36"/>
          <p:cNvGrpSpPr/>
          <p:nvPr/>
        </p:nvGrpSpPr>
        <p:grpSpPr>
          <a:xfrm>
            <a:off x="4315700" y="4114797"/>
            <a:ext cx="6553200" cy="766465"/>
            <a:chOff x="1295400" y="4724400"/>
            <a:chExt cx="6553200" cy="766465"/>
          </a:xfrm>
        </p:grpSpPr>
        <p:grpSp>
          <p:nvGrpSpPr>
            <p:cNvPr id="392" name="Google Shape;392;p36"/>
            <p:cNvGrpSpPr/>
            <p:nvPr/>
          </p:nvGrpSpPr>
          <p:grpSpPr>
            <a:xfrm rot="10800000" flipH="1">
              <a:off x="1295400" y="4724400"/>
              <a:ext cx="6553200" cy="152401"/>
              <a:chOff x="1295400" y="3124200"/>
              <a:chExt cx="6553200" cy="152401"/>
            </a:xfrm>
          </p:grpSpPr>
          <p:sp>
            <p:nvSpPr>
              <p:cNvPr id="393" name="Google Shape;393;p36"/>
              <p:cNvSpPr/>
              <p:nvPr/>
            </p:nvSpPr>
            <p:spPr>
              <a:xfrm rot="-5400000" flipH="1">
                <a:off x="2057400" y="2362200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 rot="-5400000" flipH="1">
                <a:off x="4495800" y="2362201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 rot="-5400000" flipH="1">
                <a:off x="6934200" y="2362201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6" name="Google Shape;396;p36"/>
            <p:cNvSpPr txBox="1"/>
            <p:nvPr/>
          </p:nvSpPr>
          <p:spPr>
            <a:xfrm>
              <a:off x="2149552" y="5029200"/>
              <a:ext cx="48448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law of symmetry + law of similarity</a:t>
              </a:r>
              <a:endParaRPr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46EC14-962D-0F61-D7AB-FCA6D023DDC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Symmetry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>
            <a:spLocks noGrp="1"/>
          </p:cNvSpPr>
          <p:nvPr>
            <p:ph type="body" idx="1"/>
          </p:nvPr>
        </p:nvSpPr>
        <p:spPr>
          <a:xfrm>
            <a:off x="3532910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group objects that we perceive to be moving along the same path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37"/>
          <p:cNvGrpSpPr/>
          <p:nvPr/>
        </p:nvGrpSpPr>
        <p:grpSpPr>
          <a:xfrm>
            <a:off x="5361710" y="2448420"/>
            <a:ext cx="4343400" cy="3048000"/>
            <a:chOff x="2286000" y="3200400"/>
            <a:chExt cx="4343400" cy="3048000"/>
          </a:xfrm>
        </p:grpSpPr>
        <p:grpSp>
          <p:nvGrpSpPr>
            <p:cNvPr id="404" name="Google Shape;404;p37"/>
            <p:cNvGrpSpPr/>
            <p:nvPr/>
          </p:nvGrpSpPr>
          <p:grpSpPr>
            <a:xfrm>
              <a:off x="2286000" y="3200400"/>
              <a:ext cx="4343400" cy="3048000"/>
              <a:chOff x="2286000" y="3200400"/>
              <a:chExt cx="4343400" cy="3048000"/>
            </a:xfrm>
          </p:grpSpPr>
          <p:sp>
            <p:nvSpPr>
              <p:cNvPr id="405" name="Google Shape;405;p37"/>
              <p:cNvSpPr/>
              <p:nvPr/>
            </p:nvSpPr>
            <p:spPr>
              <a:xfrm>
                <a:off x="2286000" y="56388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2286000" y="44196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2286000" y="32004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8" name="Google Shape;408;p37"/>
            <p:cNvGrpSpPr/>
            <p:nvPr/>
          </p:nvGrpSpPr>
          <p:grpSpPr>
            <a:xfrm>
              <a:off x="2286000" y="3200400"/>
              <a:ext cx="4343400" cy="2438400"/>
              <a:chOff x="1066800" y="3581400"/>
              <a:chExt cx="2438400" cy="1219200"/>
            </a:xfrm>
          </p:grpSpPr>
          <p:cxnSp>
            <p:nvCxnSpPr>
              <p:cNvPr id="409" name="Google Shape;409;p37"/>
              <p:cNvCxnSpPr/>
              <p:nvPr/>
            </p:nvCxnSpPr>
            <p:spPr>
              <a:xfrm rot="10800000" flipH="1">
                <a:off x="1066800" y="3581400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0" name="Google Shape;410;p37"/>
              <p:cNvCxnSpPr/>
              <p:nvPr/>
            </p:nvCxnSpPr>
            <p:spPr>
              <a:xfrm rot="10800000" flipH="1">
                <a:off x="1066800" y="3886200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1" name="Google Shape;411;p37"/>
              <p:cNvCxnSpPr/>
              <p:nvPr/>
            </p:nvCxnSpPr>
            <p:spPr>
              <a:xfrm rot="10800000" flipH="1">
                <a:off x="1066800" y="41909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2" name="Google Shape;412;p37"/>
              <p:cNvCxnSpPr/>
              <p:nvPr/>
            </p:nvCxnSpPr>
            <p:spPr>
              <a:xfrm rot="10800000" flipH="1">
                <a:off x="1066800" y="44957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3" name="Google Shape;413;p37"/>
              <p:cNvCxnSpPr/>
              <p:nvPr/>
            </p:nvCxnSpPr>
            <p:spPr>
              <a:xfrm rot="10800000" flipH="1">
                <a:off x="1066800" y="48005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14" name="Google Shape;414;p37"/>
          <p:cNvGrpSpPr/>
          <p:nvPr/>
        </p:nvGrpSpPr>
        <p:grpSpPr>
          <a:xfrm>
            <a:off x="5836772" y="2143620"/>
            <a:ext cx="3334939" cy="3048000"/>
            <a:chOff x="2761061" y="2895600"/>
            <a:chExt cx="5163739" cy="3048000"/>
          </a:xfrm>
        </p:grpSpPr>
        <p:grpSp>
          <p:nvGrpSpPr>
            <p:cNvPr id="415" name="Google Shape;415;p37"/>
            <p:cNvGrpSpPr/>
            <p:nvPr/>
          </p:nvGrpSpPr>
          <p:grpSpPr>
            <a:xfrm>
              <a:off x="2761061" y="2895600"/>
              <a:ext cx="3393279" cy="3048000"/>
              <a:chOff x="1295401" y="3429000"/>
              <a:chExt cx="1904999" cy="1524000"/>
            </a:xfrm>
          </p:grpSpPr>
          <p:cxnSp>
            <p:nvCxnSpPr>
              <p:cNvPr id="416" name="Google Shape;416;p37"/>
              <p:cNvCxnSpPr/>
              <p:nvPr/>
            </p:nvCxnSpPr>
            <p:spPr>
              <a:xfrm>
                <a:off x="2286000" y="3429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7" name="Google Shape;417;p37"/>
              <p:cNvCxnSpPr/>
              <p:nvPr/>
            </p:nvCxnSpPr>
            <p:spPr>
              <a:xfrm rot="10800000">
                <a:off x="2286000" y="37338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8" name="Google Shape;418;p37"/>
              <p:cNvCxnSpPr/>
              <p:nvPr/>
            </p:nvCxnSpPr>
            <p:spPr>
              <a:xfrm>
                <a:off x="2286000" y="40386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9" name="Google Shape;419;p37"/>
              <p:cNvCxnSpPr/>
              <p:nvPr/>
            </p:nvCxnSpPr>
            <p:spPr>
              <a:xfrm rot="10800000">
                <a:off x="2286000" y="43434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0" name="Google Shape;420;p37"/>
              <p:cNvCxnSpPr/>
              <p:nvPr/>
            </p:nvCxnSpPr>
            <p:spPr>
              <a:xfrm>
                <a:off x="2286000" y="46482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1" name="Google Shape;421;p37"/>
              <p:cNvCxnSpPr/>
              <p:nvPr/>
            </p:nvCxnSpPr>
            <p:spPr>
              <a:xfrm rot="10800000">
                <a:off x="2286000" y="4953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2" name="Google Shape;422;p37"/>
              <p:cNvCxnSpPr/>
              <p:nvPr/>
            </p:nvCxnSpPr>
            <p:spPr>
              <a:xfrm>
                <a:off x="1295401" y="3429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3" name="Google Shape;423;p37"/>
              <p:cNvCxnSpPr/>
              <p:nvPr/>
            </p:nvCxnSpPr>
            <p:spPr>
              <a:xfrm rot="10800000">
                <a:off x="1295401" y="37338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4" name="Google Shape;424;p37"/>
              <p:cNvCxnSpPr/>
              <p:nvPr/>
            </p:nvCxnSpPr>
            <p:spPr>
              <a:xfrm>
                <a:off x="1295401" y="40386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5" name="Google Shape;425;p37"/>
              <p:cNvCxnSpPr/>
              <p:nvPr/>
            </p:nvCxnSpPr>
            <p:spPr>
              <a:xfrm rot="10800000">
                <a:off x="1295401" y="43434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6" name="Google Shape;426;p37"/>
              <p:cNvCxnSpPr/>
              <p:nvPr/>
            </p:nvCxnSpPr>
            <p:spPr>
              <a:xfrm>
                <a:off x="1295401" y="46482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7" name="Google Shape;427;p37"/>
              <p:cNvCxnSpPr/>
              <p:nvPr/>
            </p:nvCxnSpPr>
            <p:spPr>
              <a:xfrm rot="10800000">
                <a:off x="1295401" y="4953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cxnSp>
          <p:nvCxnSpPr>
            <p:cNvPr id="428" name="Google Shape;428;p37"/>
            <p:cNvCxnSpPr/>
            <p:nvPr/>
          </p:nvCxnSpPr>
          <p:spPr>
            <a:xfrm>
              <a:off x="6296025" y="28956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29" name="Google Shape;429;p37"/>
            <p:cNvCxnSpPr/>
            <p:nvPr/>
          </p:nvCxnSpPr>
          <p:spPr>
            <a:xfrm rot="10800000">
              <a:off x="6296025" y="35052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0" name="Google Shape;430;p37"/>
            <p:cNvCxnSpPr/>
            <p:nvPr/>
          </p:nvCxnSpPr>
          <p:spPr>
            <a:xfrm>
              <a:off x="6296025" y="41148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1" name="Google Shape;431;p37"/>
            <p:cNvCxnSpPr/>
            <p:nvPr/>
          </p:nvCxnSpPr>
          <p:spPr>
            <a:xfrm rot="10800000">
              <a:off x="6296025" y="47244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2" name="Google Shape;432;p37"/>
            <p:cNvCxnSpPr/>
            <p:nvPr/>
          </p:nvCxnSpPr>
          <p:spPr>
            <a:xfrm>
              <a:off x="6296025" y="53340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3" name="Google Shape;433;p37"/>
            <p:cNvCxnSpPr/>
            <p:nvPr/>
          </p:nvCxnSpPr>
          <p:spPr>
            <a:xfrm rot="10800000">
              <a:off x="6296025" y="59436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B582E1-C8F7-1066-D16A-616C4A2B599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Common Fate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 txBox="1">
            <a:spLocks noGrp="1"/>
          </p:cNvSpPr>
          <p:nvPr>
            <p:ph type="body" idx="1"/>
          </p:nvPr>
        </p:nvSpPr>
        <p:spPr>
          <a:xfrm>
            <a:off x="3491346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tend to group objects along the </a:t>
            </a:r>
            <a:r>
              <a:rPr lang="en-US" sz="2400" b="1" dirty="0">
                <a:ea typeface="Arial"/>
                <a:cs typeface="Arial"/>
                <a:sym typeface="Arial"/>
              </a:rPr>
              <a:t>smoothest path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881C9-DE12-20B9-7872-DCE2EACC4D8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Continuity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6D029BFD-F072-BE31-3819-6175DB37AD9B}"/>
              </a:ext>
            </a:extLst>
          </p:cNvPr>
          <p:cNvCxnSpPr>
            <a:cxnSpLocks/>
          </p:cNvCxnSpPr>
          <p:nvPr/>
        </p:nvCxnSpPr>
        <p:spPr>
          <a:xfrm flipV="1">
            <a:off x="6096000" y="2424546"/>
            <a:ext cx="2493816" cy="2382983"/>
          </a:xfrm>
          <a:prstGeom prst="curvedConnector3">
            <a:avLst>
              <a:gd name="adj1" fmla="val 50000"/>
            </a:avLst>
          </a:prstGeom>
          <a:ln w="228600" cap="rnd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70D709E-1255-D7C4-1016-247098E39D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45199" y="2082800"/>
            <a:ext cx="2946400" cy="2757714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19E7C712-7BEF-C68F-E9B2-9751037E80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45196" y="2082797"/>
            <a:ext cx="2946400" cy="2757714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"/>
          <p:cNvSpPr txBox="1">
            <a:spLocks noGrp="1"/>
          </p:cNvSpPr>
          <p:nvPr>
            <p:ph type="body" idx="1"/>
          </p:nvPr>
        </p:nvSpPr>
        <p:spPr>
          <a:xfrm>
            <a:off x="3512820" y="94861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Break into teams of 3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Choose a visualization from the Tableau Vis of the Day collection: </a:t>
            </a:r>
            <a:r>
              <a:rPr lang="en-US" sz="2400" dirty="0">
                <a:ea typeface="Arial"/>
                <a:cs typeface="Arial"/>
                <a:sym typeface="Arial"/>
                <a:hlinkClick r:id="rId3"/>
              </a:rPr>
              <a:t>https://public.tableau.com/app/discover/viz-of-the-day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Write the title on the board so we don’t get repeats!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Goal: </a:t>
            </a:r>
            <a:r>
              <a:rPr lang="en-US" sz="2400" dirty="0">
                <a:ea typeface="Arial"/>
                <a:cs typeface="Arial"/>
                <a:sym typeface="Arial"/>
              </a:rPr>
              <a:t>identify as many examples of the Laws of Grouping (Gestalt Principles) in action in your sample visualization as you can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Be prepared to present your findings to the class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D905F-DCBC-03BB-EFEB-0744042F0BD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Practice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Refresher: building blocks and mental models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Putting marks together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Group activity: what we draw vs. what we see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0"/>
          <p:cNvSpPr txBox="1">
            <a:spLocks noGrp="1"/>
          </p:cNvSpPr>
          <p:nvPr>
            <p:ph type="title"/>
          </p:nvPr>
        </p:nvSpPr>
        <p:spPr>
          <a:xfrm>
            <a:off x="3643746" y="949039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Group activity: what we draw vs. what we see</a:t>
            </a:r>
            <a:endParaRPr sz="2800" dirty="0">
              <a:latin typeface="+mn-lt"/>
            </a:endParaRPr>
          </a:p>
        </p:txBody>
      </p:sp>
      <p:grpSp>
        <p:nvGrpSpPr>
          <p:cNvPr id="458" name="Google Shape;458;p40"/>
          <p:cNvGrpSpPr/>
          <p:nvPr/>
        </p:nvGrpSpPr>
        <p:grpSpPr>
          <a:xfrm>
            <a:off x="5416674" y="2186525"/>
            <a:ext cx="1498846" cy="1528465"/>
            <a:chOff x="4038600" y="1295400"/>
            <a:chExt cx="1498846" cy="1528465"/>
          </a:xfrm>
        </p:grpSpPr>
        <p:grpSp>
          <p:nvGrpSpPr>
            <p:cNvPr id="459" name="Google Shape;459;p40"/>
            <p:cNvGrpSpPr/>
            <p:nvPr/>
          </p:nvGrpSpPr>
          <p:grpSpPr>
            <a:xfrm>
              <a:off x="4038600" y="1295400"/>
              <a:ext cx="1498846" cy="1221293"/>
              <a:chOff x="4444754" y="2209800"/>
              <a:chExt cx="4699245" cy="3829050"/>
            </a:xfrm>
          </p:grpSpPr>
          <p:grpSp>
            <p:nvGrpSpPr>
              <p:cNvPr id="460" name="Google Shape;460;p40"/>
              <p:cNvGrpSpPr/>
              <p:nvPr/>
            </p:nvGrpSpPr>
            <p:grpSpPr>
              <a:xfrm>
                <a:off x="4648200" y="2514600"/>
                <a:ext cx="4038600" cy="3200400"/>
                <a:chOff x="4648200" y="2514600"/>
                <a:chExt cx="4038600" cy="3200400"/>
              </a:xfrm>
            </p:grpSpPr>
            <p:sp>
              <p:nvSpPr>
                <p:cNvPr id="461" name="Google Shape;461;p40"/>
                <p:cNvSpPr/>
                <p:nvPr/>
              </p:nvSpPr>
              <p:spPr>
                <a:xfrm>
                  <a:off x="46482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40"/>
                <p:cNvSpPr/>
                <p:nvPr/>
              </p:nvSpPr>
              <p:spPr>
                <a:xfrm>
                  <a:off x="60960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p40"/>
                <p:cNvSpPr/>
                <p:nvPr/>
              </p:nvSpPr>
              <p:spPr>
                <a:xfrm>
                  <a:off x="75438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64" name="Google Shape;464;p40"/>
              <p:cNvSpPr/>
              <p:nvPr/>
            </p:nvSpPr>
            <p:spPr>
              <a:xfrm>
                <a:off x="4444754" y="2209800"/>
                <a:ext cx="4699245" cy="3829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5" name="Google Shape;465;p40"/>
            <p:cNvSpPr txBox="1"/>
            <p:nvPr/>
          </p:nvSpPr>
          <p:spPr>
            <a:xfrm>
              <a:off x="4080062" y="2362200"/>
              <a:ext cx="14159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proximity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6" name="Google Shape;466;p40"/>
          <p:cNvGrpSpPr/>
          <p:nvPr/>
        </p:nvGrpSpPr>
        <p:grpSpPr>
          <a:xfrm>
            <a:off x="7316396" y="2110325"/>
            <a:ext cx="1381508" cy="1604665"/>
            <a:chOff x="5715000" y="1219200"/>
            <a:chExt cx="1381508" cy="1604665"/>
          </a:xfrm>
        </p:grpSpPr>
        <p:sp>
          <p:nvSpPr>
            <p:cNvPr id="467" name="Google Shape;467;p40"/>
            <p:cNvSpPr/>
            <p:nvPr/>
          </p:nvSpPr>
          <p:spPr>
            <a:xfrm>
              <a:off x="5729098" y="1219200"/>
              <a:ext cx="1353312" cy="13533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8" name="Google Shape;468;p40"/>
            <p:cNvSpPr txBox="1"/>
            <p:nvPr/>
          </p:nvSpPr>
          <p:spPr>
            <a:xfrm>
              <a:off x="5715000" y="2362200"/>
              <a:ext cx="13815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similarity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40"/>
          <p:cNvGrpSpPr/>
          <p:nvPr/>
        </p:nvGrpSpPr>
        <p:grpSpPr>
          <a:xfrm>
            <a:off x="5403233" y="3815683"/>
            <a:ext cx="1518264" cy="1604662"/>
            <a:chOff x="4015019" y="2819403"/>
            <a:chExt cx="1518264" cy="1604662"/>
          </a:xfrm>
        </p:grpSpPr>
        <p:grpSp>
          <p:nvGrpSpPr>
            <p:cNvPr id="477" name="Google Shape;477;p40"/>
            <p:cNvGrpSpPr/>
            <p:nvPr/>
          </p:nvGrpSpPr>
          <p:grpSpPr>
            <a:xfrm>
              <a:off x="4040492" y="2819403"/>
              <a:ext cx="1467319" cy="1066798"/>
              <a:chOff x="1236742" y="3234265"/>
              <a:chExt cx="1793390" cy="1303863"/>
            </a:xfrm>
          </p:grpSpPr>
          <p:sp>
            <p:nvSpPr>
              <p:cNvPr id="478" name="Google Shape;478;p40"/>
              <p:cNvSpPr txBox="1"/>
              <p:nvPr/>
            </p:nvSpPr>
            <p:spPr>
              <a:xfrm>
                <a:off x="1236742" y="3234265"/>
                <a:ext cx="1793390" cy="12413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/>
                <a:r>
                  <a:rPr lang="en-US" sz="6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    ]</a:t>
                </a:r>
                <a:endParaRPr sz="6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9" name="Google Shape;479;p40"/>
              <p:cNvCxnSpPr>
                <a:endCxn id="480" idx="2"/>
              </p:cNvCxnSpPr>
              <p:nvPr/>
            </p:nvCxnSpPr>
            <p:spPr>
              <a:xfrm>
                <a:off x="2132583" y="3513628"/>
                <a:ext cx="0" cy="10245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sp>
            <p:nvSpPr>
              <p:cNvPr id="480" name="Google Shape;480;p40"/>
              <p:cNvSpPr/>
              <p:nvPr/>
            </p:nvSpPr>
            <p:spPr>
              <a:xfrm>
                <a:off x="1294382" y="3420529"/>
                <a:ext cx="1676401" cy="1117599"/>
              </a:xfrm>
              <a:prstGeom prst="rect">
                <a:avLst/>
              </a:prstGeom>
              <a:noFill/>
              <a:ln w="38100" cap="flat" cmpd="sng">
                <a:solidFill>
                  <a:srgbClr val="292934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1" name="Google Shape;481;p40"/>
            <p:cNvSpPr txBox="1"/>
            <p:nvPr/>
          </p:nvSpPr>
          <p:spPr>
            <a:xfrm>
              <a:off x="4015019" y="3962400"/>
              <a:ext cx="15182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symmetry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p40"/>
          <p:cNvGrpSpPr/>
          <p:nvPr/>
        </p:nvGrpSpPr>
        <p:grpSpPr>
          <a:xfrm>
            <a:off x="7013622" y="3916880"/>
            <a:ext cx="1963699" cy="1528465"/>
            <a:chOff x="5410200" y="2971800"/>
            <a:chExt cx="1963699" cy="1528465"/>
          </a:xfrm>
        </p:grpSpPr>
        <p:grpSp>
          <p:nvGrpSpPr>
            <p:cNvPr id="483" name="Google Shape;483;p40"/>
            <p:cNvGrpSpPr/>
            <p:nvPr/>
          </p:nvGrpSpPr>
          <p:grpSpPr>
            <a:xfrm>
              <a:off x="5791200" y="2971800"/>
              <a:ext cx="1295400" cy="1066800"/>
              <a:chOff x="2286000" y="2895600"/>
              <a:chExt cx="4343400" cy="3352800"/>
            </a:xfrm>
          </p:grpSpPr>
          <p:grpSp>
            <p:nvGrpSpPr>
              <p:cNvPr id="484" name="Google Shape;484;p40"/>
              <p:cNvGrpSpPr/>
              <p:nvPr/>
            </p:nvGrpSpPr>
            <p:grpSpPr>
              <a:xfrm>
                <a:off x="2286000" y="3200400"/>
                <a:ext cx="4343400" cy="3048000"/>
                <a:chOff x="2286000" y="3200400"/>
                <a:chExt cx="4343400" cy="3048000"/>
              </a:xfrm>
            </p:grpSpPr>
            <p:grpSp>
              <p:nvGrpSpPr>
                <p:cNvPr id="485" name="Google Shape;485;p40"/>
                <p:cNvGrpSpPr/>
                <p:nvPr/>
              </p:nvGrpSpPr>
              <p:grpSpPr>
                <a:xfrm>
                  <a:off x="2286000" y="3200400"/>
                  <a:ext cx="4343400" cy="3048000"/>
                  <a:chOff x="2286000" y="3200400"/>
                  <a:chExt cx="4343400" cy="3048000"/>
                </a:xfrm>
              </p:grpSpPr>
              <p:sp>
                <p:nvSpPr>
                  <p:cNvPr id="486" name="Google Shape;486;p40"/>
                  <p:cNvSpPr/>
                  <p:nvPr/>
                </p:nvSpPr>
                <p:spPr>
                  <a:xfrm>
                    <a:off x="2286000" y="56388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7" name="Google Shape;487;p40"/>
                  <p:cNvSpPr/>
                  <p:nvPr/>
                </p:nvSpPr>
                <p:spPr>
                  <a:xfrm>
                    <a:off x="2286000" y="44196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8" name="Google Shape;488;p40"/>
                  <p:cNvSpPr/>
                  <p:nvPr/>
                </p:nvSpPr>
                <p:spPr>
                  <a:xfrm>
                    <a:off x="2286000" y="32004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89" name="Google Shape;489;p40"/>
                <p:cNvGrpSpPr/>
                <p:nvPr/>
              </p:nvGrpSpPr>
              <p:grpSpPr>
                <a:xfrm>
                  <a:off x="2286000" y="3200400"/>
                  <a:ext cx="4343400" cy="2438400"/>
                  <a:chOff x="1066800" y="3581400"/>
                  <a:chExt cx="2438400" cy="1219200"/>
                </a:xfrm>
              </p:grpSpPr>
              <p:cxnSp>
                <p:nvCxnSpPr>
                  <p:cNvPr id="490" name="Google Shape;490;p40"/>
                  <p:cNvCxnSpPr/>
                  <p:nvPr/>
                </p:nvCxnSpPr>
                <p:spPr>
                  <a:xfrm rot="10800000" flipH="1">
                    <a:off x="1066800" y="3581400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91" name="Google Shape;491;p40"/>
                  <p:cNvCxnSpPr/>
                  <p:nvPr/>
                </p:nvCxnSpPr>
                <p:spPr>
                  <a:xfrm rot="10800000" flipH="1">
                    <a:off x="1066800" y="3886200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92" name="Google Shape;492;p40"/>
                  <p:cNvCxnSpPr/>
                  <p:nvPr/>
                </p:nvCxnSpPr>
                <p:spPr>
                  <a:xfrm rot="10800000" flipH="1">
                    <a:off x="1066800" y="41909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93" name="Google Shape;493;p40"/>
                  <p:cNvCxnSpPr/>
                  <p:nvPr/>
                </p:nvCxnSpPr>
                <p:spPr>
                  <a:xfrm rot="10800000" flipH="1">
                    <a:off x="1066800" y="44957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94" name="Google Shape;494;p40"/>
                  <p:cNvCxnSpPr/>
                  <p:nvPr/>
                </p:nvCxnSpPr>
                <p:spPr>
                  <a:xfrm rot="10800000" flipH="1">
                    <a:off x="1066800" y="48005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495" name="Google Shape;495;p40"/>
              <p:cNvGrpSpPr/>
              <p:nvPr/>
            </p:nvGrpSpPr>
            <p:grpSpPr>
              <a:xfrm>
                <a:off x="2761061" y="2895600"/>
                <a:ext cx="3334939" cy="3048000"/>
                <a:chOff x="2761061" y="2895600"/>
                <a:chExt cx="5163739" cy="3048000"/>
              </a:xfrm>
            </p:grpSpPr>
            <p:grpSp>
              <p:nvGrpSpPr>
                <p:cNvPr id="496" name="Google Shape;496;p40"/>
                <p:cNvGrpSpPr/>
                <p:nvPr/>
              </p:nvGrpSpPr>
              <p:grpSpPr>
                <a:xfrm>
                  <a:off x="2761061" y="2895600"/>
                  <a:ext cx="3393279" cy="3048000"/>
                  <a:chOff x="1295401" y="3429000"/>
                  <a:chExt cx="1904999" cy="1524000"/>
                </a:xfrm>
              </p:grpSpPr>
              <p:cxnSp>
                <p:nvCxnSpPr>
                  <p:cNvPr id="497" name="Google Shape;497;p40"/>
                  <p:cNvCxnSpPr/>
                  <p:nvPr/>
                </p:nvCxnSpPr>
                <p:spPr>
                  <a:xfrm>
                    <a:off x="2286000" y="3429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8" name="Google Shape;498;p40"/>
                  <p:cNvCxnSpPr/>
                  <p:nvPr/>
                </p:nvCxnSpPr>
                <p:spPr>
                  <a:xfrm rot="10800000">
                    <a:off x="2286000" y="37338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9" name="Google Shape;499;p40"/>
                  <p:cNvCxnSpPr/>
                  <p:nvPr/>
                </p:nvCxnSpPr>
                <p:spPr>
                  <a:xfrm>
                    <a:off x="2286000" y="40386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0" name="Google Shape;500;p40"/>
                  <p:cNvCxnSpPr/>
                  <p:nvPr/>
                </p:nvCxnSpPr>
                <p:spPr>
                  <a:xfrm rot="10800000">
                    <a:off x="2286000" y="43434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1" name="Google Shape;501;p40"/>
                  <p:cNvCxnSpPr/>
                  <p:nvPr/>
                </p:nvCxnSpPr>
                <p:spPr>
                  <a:xfrm>
                    <a:off x="2286000" y="46482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2" name="Google Shape;502;p40"/>
                  <p:cNvCxnSpPr/>
                  <p:nvPr/>
                </p:nvCxnSpPr>
                <p:spPr>
                  <a:xfrm rot="10800000">
                    <a:off x="2286000" y="4953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3" name="Google Shape;503;p40"/>
                  <p:cNvCxnSpPr/>
                  <p:nvPr/>
                </p:nvCxnSpPr>
                <p:spPr>
                  <a:xfrm>
                    <a:off x="1295401" y="3429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4" name="Google Shape;504;p40"/>
                  <p:cNvCxnSpPr/>
                  <p:nvPr/>
                </p:nvCxnSpPr>
                <p:spPr>
                  <a:xfrm rot="10800000">
                    <a:off x="1295401" y="37338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5" name="Google Shape;505;p40"/>
                  <p:cNvCxnSpPr/>
                  <p:nvPr/>
                </p:nvCxnSpPr>
                <p:spPr>
                  <a:xfrm>
                    <a:off x="1295401" y="40386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6" name="Google Shape;506;p40"/>
                  <p:cNvCxnSpPr/>
                  <p:nvPr/>
                </p:nvCxnSpPr>
                <p:spPr>
                  <a:xfrm rot="10800000">
                    <a:off x="1295401" y="43434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7" name="Google Shape;507;p40"/>
                  <p:cNvCxnSpPr/>
                  <p:nvPr/>
                </p:nvCxnSpPr>
                <p:spPr>
                  <a:xfrm>
                    <a:off x="1295401" y="46482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8" name="Google Shape;508;p40"/>
                  <p:cNvCxnSpPr/>
                  <p:nvPr/>
                </p:nvCxnSpPr>
                <p:spPr>
                  <a:xfrm rot="10800000">
                    <a:off x="1295401" y="4953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  <p:cxnSp>
              <p:nvCxnSpPr>
                <p:cNvPr id="509" name="Google Shape;509;p40"/>
                <p:cNvCxnSpPr/>
                <p:nvPr/>
              </p:nvCxnSpPr>
              <p:spPr>
                <a:xfrm>
                  <a:off x="6296025" y="28956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10" name="Google Shape;510;p40"/>
                <p:cNvCxnSpPr/>
                <p:nvPr/>
              </p:nvCxnSpPr>
              <p:spPr>
                <a:xfrm rot="10800000">
                  <a:off x="6296025" y="35052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11" name="Google Shape;511;p40"/>
                <p:cNvCxnSpPr/>
                <p:nvPr/>
              </p:nvCxnSpPr>
              <p:spPr>
                <a:xfrm>
                  <a:off x="6296025" y="41148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12" name="Google Shape;512;p40"/>
                <p:cNvCxnSpPr/>
                <p:nvPr/>
              </p:nvCxnSpPr>
              <p:spPr>
                <a:xfrm rot="10800000">
                  <a:off x="6296025" y="47244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13" name="Google Shape;513;p40"/>
                <p:cNvCxnSpPr/>
                <p:nvPr/>
              </p:nvCxnSpPr>
              <p:spPr>
                <a:xfrm>
                  <a:off x="6296025" y="53340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14" name="Google Shape;514;p40"/>
                <p:cNvCxnSpPr/>
                <p:nvPr/>
              </p:nvCxnSpPr>
              <p:spPr>
                <a:xfrm rot="10800000">
                  <a:off x="6296025" y="59436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</p:grpSp>
        <p:sp>
          <p:nvSpPr>
            <p:cNvPr id="515" name="Google Shape;515;p40"/>
            <p:cNvSpPr txBox="1"/>
            <p:nvPr/>
          </p:nvSpPr>
          <p:spPr>
            <a:xfrm>
              <a:off x="5410200" y="4038600"/>
              <a:ext cx="19636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common fate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p40"/>
          <p:cNvGrpSpPr/>
          <p:nvPr/>
        </p:nvGrpSpPr>
        <p:grpSpPr>
          <a:xfrm>
            <a:off x="9003464" y="3702082"/>
            <a:ext cx="1484902" cy="1718263"/>
            <a:chOff x="7391400" y="2782002"/>
            <a:chExt cx="1484902" cy="1718263"/>
          </a:xfrm>
        </p:grpSpPr>
        <p:grpSp>
          <p:nvGrpSpPr>
            <p:cNvPr id="517" name="Google Shape;517;p40"/>
            <p:cNvGrpSpPr/>
            <p:nvPr/>
          </p:nvGrpSpPr>
          <p:grpSpPr>
            <a:xfrm>
              <a:off x="7533094" y="2782002"/>
              <a:ext cx="1164412" cy="1233037"/>
              <a:chOff x="1997536" y="2259471"/>
              <a:chExt cx="3891785" cy="3863576"/>
            </a:xfrm>
          </p:grpSpPr>
          <p:sp>
            <p:nvSpPr>
              <p:cNvPr id="518" name="Google Shape;518;p40"/>
              <p:cNvSpPr/>
              <p:nvPr/>
            </p:nvSpPr>
            <p:spPr>
              <a:xfrm rot="4795453">
                <a:off x="3570512" y="2379470"/>
                <a:ext cx="745833" cy="38202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w="76200" cap="rnd" cmpd="sng">
                <a:solidFill>
                  <a:srgbClr val="000000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40"/>
              <p:cNvSpPr/>
              <p:nvPr/>
            </p:nvSpPr>
            <p:spPr>
              <a:xfrm rot="9718950" flipH="1">
                <a:off x="4101331" y="2281149"/>
                <a:ext cx="745832" cy="38202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w="76200" cap="rnd" cmpd="sng">
                <a:solidFill>
                  <a:srgbClr val="D2533C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0" name="Google Shape;520;p40"/>
            <p:cNvSpPr txBox="1"/>
            <p:nvPr/>
          </p:nvSpPr>
          <p:spPr>
            <a:xfrm>
              <a:off x="7391400" y="4038600"/>
              <a:ext cx="14849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continuity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2A760C-C5DF-8BF8-001D-FB5265FC4DF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Practice</a:t>
            </a:r>
          </a:p>
        </p:txBody>
      </p:sp>
      <p:pic>
        <p:nvPicPr>
          <p:cNvPr id="4" name="Picture 3" descr="A black and white panda&#10;&#10;Description automatically generated">
            <a:extLst>
              <a:ext uri="{FF2B5EF4-FFF2-40B4-BE49-F238E27FC236}">
                <a16:creationId xmlns:a16="http://schemas.microsoft.com/office/drawing/2014/main" id="{69DD3328-5D63-E284-4937-F67EF6986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378" y="2252683"/>
            <a:ext cx="1125402" cy="1060161"/>
          </a:xfrm>
          <a:prstGeom prst="rect">
            <a:avLst/>
          </a:prstGeom>
        </p:spPr>
      </p:pic>
      <p:sp>
        <p:nvSpPr>
          <p:cNvPr id="5" name="Google Shape;468;p40">
            <a:extLst>
              <a:ext uri="{FF2B5EF4-FFF2-40B4-BE49-F238E27FC236}">
                <a16:creationId xmlns:a16="http://schemas.microsoft.com/office/drawing/2014/main" id="{07005ECD-D3C2-3465-6D71-BE7D4B2A8336}"/>
              </a:ext>
            </a:extLst>
          </p:cNvPr>
          <p:cNvSpPr txBox="1"/>
          <p:nvPr/>
        </p:nvSpPr>
        <p:spPr>
          <a:xfrm>
            <a:off x="9009593" y="3253325"/>
            <a:ext cx="13815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closure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 descr="A line of rectangles&#10;&#10;Description automatically generated">
            <a:extLst>
              <a:ext uri="{FF2B5EF4-FFF2-40B4-BE49-F238E27FC236}">
                <a16:creationId xmlns:a16="http://schemas.microsoft.com/office/drawing/2014/main" id="{BA27BAAD-1CD8-63D1-0BC5-24A38FBC1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308" y="2322244"/>
            <a:ext cx="1131539" cy="990600"/>
          </a:xfrm>
          <a:prstGeom prst="rect">
            <a:avLst/>
          </a:prstGeom>
        </p:spPr>
      </p:pic>
      <p:pic>
        <p:nvPicPr>
          <p:cNvPr id="9" name="Picture 8" descr="A black and white image of circles&#10;&#10;Description automatically generated">
            <a:extLst>
              <a:ext uri="{FF2B5EF4-FFF2-40B4-BE49-F238E27FC236}">
                <a16:creationId xmlns:a16="http://schemas.microsoft.com/office/drawing/2014/main" id="{6E2EFB93-1F23-B0B9-3457-98E9CF43D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299" y="2178599"/>
            <a:ext cx="1125402" cy="107482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73DC8A-6E4E-A4E0-666E-CF3287D9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4" name="Google Shape;110;p15">
            <a:extLst>
              <a:ext uri="{FF2B5EF4-FFF2-40B4-BE49-F238E27FC236}">
                <a16:creationId xmlns:a16="http://schemas.microsoft.com/office/drawing/2014/main" id="{E25853F5-4C3F-C946-B3A1-9D4F271E21EC}"/>
              </a:ext>
            </a:extLst>
          </p:cNvPr>
          <p:cNvSpPr txBox="1">
            <a:spLocks/>
          </p:cNvSpPr>
          <p:nvPr/>
        </p:nvSpPr>
        <p:spPr>
          <a:xfrm>
            <a:off x="3532909" y="974292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Wingdings 2" pitchFamily="18" charset="2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Font typeface="Wingdings 2" pitchFamily="18" charset="2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Font typeface="Wingdings 2" pitchFamily="18" charset="2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Our labs will be run using Tableau, a drag-and-drop visualization tool suite</a:t>
            </a:r>
            <a:endParaRPr lang="en-US" sz="2400" dirty="0"/>
          </a:p>
          <a:p>
            <a:pPr marL="0" indent="0">
              <a:lnSpc>
                <a:spcPct val="80000"/>
              </a:lnSpc>
              <a:buFont typeface="Wingdings 2" pitchFamily="18" charset="2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Tableau for Teaching has donated license keys (good for one year) for everyone enrolled in this course</a:t>
            </a:r>
            <a:endParaRPr lang="en-US" sz="2400" dirty="0"/>
          </a:p>
          <a:p>
            <a:pPr marL="0" indent="0">
              <a:lnSpc>
                <a:spcPct val="80000"/>
              </a:lnSpc>
              <a:buFont typeface="Wingdings 2" pitchFamily="18" charset="2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Instructions for getting a license have been posted; please install before next class! </a:t>
            </a:r>
            <a:endParaRPr lang="en-US" sz="2400" dirty="0"/>
          </a:p>
          <a:p>
            <a:pPr marL="0" indent="0">
              <a:lnSpc>
                <a:spcPct val="80000"/>
              </a:lnSpc>
              <a:buFont typeface="Wingdings 2" pitchFamily="18" charset="2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help? Ping me, or come to office hours</a:t>
            </a:r>
            <a:endParaRPr lang="en-US" sz="2400" dirty="0"/>
          </a:p>
        </p:txBody>
      </p:sp>
      <p:pic>
        <p:nvPicPr>
          <p:cNvPr id="5" name="Google Shape;111;p15" descr="tableau.png">
            <a:extLst>
              <a:ext uri="{FF2B5EF4-FFF2-40B4-BE49-F238E27FC236}">
                <a16:creationId xmlns:a16="http://schemas.microsoft.com/office/drawing/2014/main" id="{F297EE1F-010F-5737-43E9-CD0DE7D49F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509" y="699654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  <a:p>
            <a:pPr lvl="1"/>
            <a:r>
              <a:rPr lang="en-US" sz="2400" dirty="0"/>
              <a:t>Not all visual dimensions can represent all data types</a:t>
            </a:r>
          </a:p>
          <a:p>
            <a:pPr lvl="1"/>
            <a:endParaRPr lang="en-US" sz="2400" dirty="0"/>
          </a:p>
        </p:txBody>
      </p:sp>
      <p:grpSp>
        <p:nvGrpSpPr>
          <p:cNvPr id="14" name="object 4">
            <a:extLst>
              <a:ext uri="{FF2B5EF4-FFF2-40B4-BE49-F238E27FC236}">
                <a16:creationId xmlns:a16="http://schemas.microsoft.com/office/drawing/2014/main" id="{818A8DA1-71C7-C363-A37F-77209DB50659}"/>
              </a:ext>
            </a:extLst>
          </p:cNvPr>
          <p:cNvGrpSpPr/>
          <p:nvPr/>
        </p:nvGrpSpPr>
        <p:grpSpPr>
          <a:xfrm>
            <a:off x="3951855" y="3200110"/>
            <a:ext cx="3048284" cy="3505487"/>
            <a:chOff x="2116705" y="1524000"/>
            <a:chExt cx="2074545" cy="3164840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DE898F16-1BC4-9F3A-73F5-483B54F4F25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CE81333F-CE95-5615-A31C-013F8DB886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601F61F2-AE83-CDAE-472E-75E2498F0907}"/>
              </a:ext>
            </a:extLst>
          </p:cNvPr>
          <p:cNvGraphicFramePr>
            <a:graphicFrameLocks noGrp="1"/>
          </p:cNvGraphicFramePr>
          <p:nvPr/>
        </p:nvGraphicFramePr>
        <p:xfrm>
          <a:off x="7048405" y="3266370"/>
          <a:ext cx="3222030" cy="33729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02519ACC-A9D6-5E9B-A050-359974C8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152" y="2365355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86FCE103-0B97-8B3F-7A4B-C3CDFFEA0CAB}"/>
              </a:ext>
            </a:extLst>
          </p:cNvPr>
          <p:cNvSpPr txBox="1"/>
          <p:nvPr/>
        </p:nvSpPr>
        <p:spPr>
          <a:xfrm>
            <a:off x="10429461" y="6082753"/>
            <a:ext cx="1604286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15"/>
              </a:lnSpc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Jacques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Bertin, </a:t>
            </a:r>
            <a:r>
              <a:rPr sz="1200" i="1" spc="-10" dirty="0">
                <a:solidFill>
                  <a:srgbClr val="292934"/>
                </a:solidFill>
                <a:latin typeface="Arial"/>
                <a:cs typeface="Arial"/>
              </a:rPr>
              <a:t>Semiologie</a:t>
            </a:r>
            <a:r>
              <a:rPr sz="1200" i="1" spc="-5" dirty="0">
                <a:solidFill>
                  <a:srgbClr val="292934"/>
                </a:solidFill>
                <a:latin typeface="Arial"/>
                <a:cs typeface="Arial"/>
              </a:rPr>
              <a:t> Graphique</a:t>
            </a:r>
            <a:endParaRPr sz="1200" dirty="0">
              <a:latin typeface="Arial"/>
              <a:cs typeface="Arial"/>
            </a:endParaRPr>
          </a:p>
          <a:p>
            <a:pPr marR="5715" algn="r">
              <a:lnSpc>
                <a:spcPts val="1415"/>
              </a:lnSpc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(Semiology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Graphics),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1967.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F15FD23-419F-FE93-B36A-3240028B8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3249603"/>
            <a:ext cx="619830" cy="61983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C14EECC-1561-982F-F309-AEFDB322F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249401"/>
            <a:ext cx="619830" cy="61983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984F51F-F7CE-9B35-EA06-0BB113829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236351"/>
            <a:ext cx="619830" cy="61983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2D657055-C630-FB00-820B-365208F42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797230"/>
            <a:ext cx="619830" cy="61983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A971F191-5B4E-1C10-DA0B-D9126964E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784180"/>
            <a:ext cx="619830" cy="61983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71961211-96FF-BC32-1A22-2535FD215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4360236"/>
            <a:ext cx="619830" cy="61983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E41BD06-9F9F-96AA-A79F-F872C4BDE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4347186"/>
            <a:ext cx="619830" cy="61983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F397E0FB-BFC1-F68D-11B0-4F314CA3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4923629"/>
            <a:ext cx="619830" cy="61983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838C0547-31E2-54FC-886E-013EE7A54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1370" y="5486231"/>
            <a:ext cx="619830" cy="61983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77674BD4-0686-159F-8484-24535E3DE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7418" y="5473181"/>
            <a:ext cx="619830" cy="619830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F2D2E7F7-81AF-FADC-7060-ABB19A1F0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3686" y="6035766"/>
            <a:ext cx="619830" cy="6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33AF-9A37-F0B4-D3E8-EBE6FFCA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Marks and Channels Activity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50274-4ED0-D135-F875-A6CAA9B9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589701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800" dirty="0"/>
              <a:t>Work with 2 other people. Be prepared to share your work with the class. </a:t>
            </a:r>
          </a:p>
          <a:p>
            <a:endParaRPr lang="en-US" sz="2800" dirty="0"/>
          </a:p>
          <a:p>
            <a:r>
              <a:rPr lang="en-US" sz="2800" dirty="0"/>
              <a:t>Find a data visualization you think is interesting</a:t>
            </a:r>
          </a:p>
          <a:p>
            <a:pPr lvl="1"/>
            <a:r>
              <a:rPr lang="en-US" sz="2400" dirty="0"/>
              <a:t>Some ideas: New sites, government sites, Tableau, </a:t>
            </a:r>
            <a:r>
              <a:rPr lang="en-US" sz="2400" dirty="0" err="1"/>
              <a:t>massvis.mit.edu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Write down what you chose on the board so we don’t get repeats! </a:t>
            </a:r>
          </a:p>
          <a:p>
            <a:endParaRPr lang="en-US" sz="2800" dirty="0"/>
          </a:p>
          <a:p>
            <a:r>
              <a:rPr lang="en-US" sz="2800" dirty="0"/>
              <a:t>Identify the following:</a:t>
            </a:r>
          </a:p>
          <a:p>
            <a:pPr lvl="1"/>
            <a:r>
              <a:rPr lang="en-US" sz="2400" dirty="0"/>
              <a:t>What is the data that’s being visualized? </a:t>
            </a:r>
          </a:p>
          <a:p>
            <a:pPr lvl="1"/>
            <a:r>
              <a:rPr lang="en-US" sz="2400" dirty="0"/>
              <a:t>Where did the data come from?</a:t>
            </a:r>
          </a:p>
          <a:p>
            <a:pPr lvl="1"/>
            <a:r>
              <a:rPr lang="en-US" sz="2400" dirty="0"/>
              <a:t>What marks and channels are used in the visualization?</a:t>
            </a:r>
          </a:p>
          <a:p>
            <a:pPr lvl="1"/>
            <a:r>
              <a:rPr lang="en-US" sz="2400" dirty="0"/>
              <a:t>What data dimensions do the marks and channels represent? </a:t>
            </a:r>
          </a:p>
          <a:p>
            <a:pPr lvl="1"/>
            <a:r>
              <a:rPr lang="en-US" sz="2400" dirty="0"/>
              <a:t>What do you learn from looking at the visualization?</a:t>
            </a:r>
          </a:p>
          <a:p>
            <a:pPr lvl="1"/>
            <a:r>
              <a:rPr lang="en-US" sz="2400" dirty="0"/>
              <a:t>What additional questions do you have?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6A55DF-6B1F-E3C5-3B21-D9EC594C8CA1}"/>
              </a:ext>
            </a:extLst>
          </p:cNvPr>
          <p:cNvSpPr/>
          <p:nvPr/>
        </p:nvSpPr>
        <p:spPr>
          <a:xfrm>
            <a:off x="3394362" y="144462"/>
            <a:ext cx="7984069" cy="71964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Finish up and get ready to share with the class.</a:t>
            </a:r>
          </a:p>
        </p:txBody>
      </p:sp>
    </p:spTree>
    <p:extLst>
      <p:ext uri="{BB962C8B-B14F-4D97-AF65-F5344CB8AC3E}">
        <p14:creationId xmlns:p14="http://schemas.microsoft.com/office/powerpoint/2010/main" val="3430924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33AF-9A37-F0B4-D3E8-EBE6FFCA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Marks and Channels Activity Recap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6A55DF-6B1F-E3C5-3B21-D9EC594C8CA1}"/>
              </a:ext>
            </a:extLst>
          </p:cNvPr>
          <p:cNvSpPr/>
          <p:nvPr/>
        </p:nvSpPr>
        <p:spPr>
          <a:xfrm>
            <a:off x="3616034" y="2250352"/>
            <a:ext cx="8049493" cy="211382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Takeaways? Notice any themes? Any recurring problems? Any visualizations you particularly liked?</a:t>
            </a:r>
          </a:p>
        </p:txBody>
      </p:sp>
    </p:spTree>
    <p:extLst>
      <p:ext uri="{BB962C8B-B14F-4D97-AF65-F5344CB8AC3E}">
        <p14:creationId xmlns:p14="http://schemas.microsoft.com/office/powerpoint/2010/main" val="40380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9"/>
          <p:cNvPicPr preferRelativeResize="0"/>
          <p:nvPr/>
        </p:nvPicPr>
        <p:blipFill rotWithShape="1">
          <a:blip r:embed="rId3">
            <a:alphaModFix/>
          </a:blip>
          <a:srcRect l="8245" t="1743" r="6688"/>
          <a:stretch/>
        </p:blipFill>
        <p:spPr>
          <a:xfrm>
            <a:off x="6049441" y="1600200"/>
            <a:ext cx="4594812" cy="442277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/>
          <p:nvPr/>
        </p:nvSpPr>
        <p:spPr>
          <a:xfrm>
            <a:off x="6049441" y="1597028"/>
            <a:ext cx="4594812" cy="442277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02" name="Google Shape;202;p19"/>
          <p:cNvGrpSpPr/>
          <p:nvPr/>
        </p:nvGrpSpPr>
        <p:grpSpPr>
          <a:xfrm>
            <a:off x="4876800" y="1219200"/>
            <a:ext cx="2052320" cy="5186680"/>
            <a:chOff x="3352800" y="1219200"/>
            <a:chExt cx="2052320" cy="5186680"/>
          </a:xfrm>
        </p:grpSpPr>
        <p:sp>
          <p:nvSpPr>
            <p:cNvPr id="203" name="Google Shape;203;p19" descr="Untitled.png"/>
            <p:cNvSpPr/>
            <p:nvPr/>
          </p:nvSpPr>
          <p:spPr>
            <a:xfrm>
              <a:off x="3352800" y="4876800"/>
              <a:ext cx="1173480" cy="1529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Google Shape;204;p19" descr="Untitled.png"/>
            <p:cNvSpPr/>
            <p:nvPr/>
          </p:nvSpPr>
          <p:spPr>
            <a:xfrm>
              <a:off x="4267200" y="2057400"/>
              <a:ext cx="965200" cy="10058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Google Shape;205;p19" descr="Untitled.png"/>
            <p:cNvSpPr/>
            <p:nvPr/>
          </p:nvSpPr>
          <p:spPr>
            <a:xfrm>
              <a:off x="4267200" y="4343400"/>
              <a:ext cx="1036320" cy="81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Google Shape;206;p19" descr="Untitled.png"/>
            <p:cNvSpPr/>
            <p:nvPr/>
          </p:nvSpPr>
          <p:spPr>
            <a:xfrm>
              <a:off x="4572000" y="3124200"/>
              <a:ext cx="833120" cy="10566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Google Shape;207;p19" descr="Untitled.png"/>
            <p:cNvSpPr/>
            <p:nvPr/>
          </p:nvSpPr>
          <p:spPr>
            <a:xfrm>
              <a:off x="3810000" y="1219200"/>
              <a:ext cx="822960" cy="9956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934240-4376-443B-1F38-94232CB4482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Mental Models</a:t>
            </a:r>
          </a:p>
        </p:txBody>
      </p:sp>
      <p:pic>
        <p:nvPicPr>
          <p:cNvPr id="5" name="Google Shape;267;p31">
            <a:extLst>
              <a:ext uri="{FF2B5EF4-FFF2-40B4-BE49-F238E27FC236}">
                <a16:creationId xmlns:a16="http://schemas.microsoft.com/office/drawing/2014/main" id="{7F412282-BEA3-3D4D-FF5F-67B8492644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245" t="1743" r="6688"/>
          <a:stretch/>
        </p:blipFill>
        <p:spPr>
          <a:xfrm>
            <a:off x="6712531" y="817407"/>
            <a:ext cx="5386453" cy="518477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Google Shape;268;p31">
            <a:extLst>
              <a:ext uri="{FF2B5EF4-FFF2-40B4-BE49-F238E27FC236}">
                <a16:creationId xmlns:a16="http://schemas.microsoft.com/office/drawing/2014/main" id="{6B341D93-701A-0A5B-2DFB-33E56495882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 t="-1171" b="-2109"/>
          <a:stretch/>
        </p:blipFill>
        <p:spPr>
          <a:xfrm>
            <a:off x="3131130" y="1122208"/>
            <a:ext cx="6019800" cy="40875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69;p31">
            <a:extLst>
              <a:ext uri="{FF2B5EF4-FFF2-40B4-BE49-F238E27FC236}">
                <a16:creationId xmlns:a16="http://schemas.microsoft.com/office/drawing/2014/main" id="{B4F746E1-5310-BA86-434C-40F3CAF0C65C}"/>
              </a:ext>
            </a:extLst>
          </p:cNvPr>
          <p:cNvSpPr/>
          <p:nvPr/>
        </p:nvSpPr>
        <p:spPr>
          <a:xfrm rot="-10027351">
            <a:off x="5797658" y="2998990"/>
            <a:ext cx="2133600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12" y="37383"/>
                </a:moveTo>
                <a:lnTo>
                  <a:pt x="11412" y="37383"/>
                </a:lnTo>
                <a:cubicBezTo>
                  <a:pt x="20788" y="15780"/>
                  <a:pt x="42431" y="2786"/>
                  <a:pt x="65192" y="5094"/>
                </a:cubicBezTo>
                <a:cubicBezTo>
                  <a:pt x="87952" y="7402"/>
                  <a:pt x="106751" y="24498"/>
                  <a:pt x="111902" y="47574"/>
                </a:cubicBezTo>
                <a:lnTo>
                  <a:pt x="118563" y="47501"/>
                </a:lnTo>
                <a:lnTo>
                  <a:pt x="105010" y="59503"/>
                </a:lnTo>
                <a:lnTo>
                  <a:pt x="88591" y="47831"/>
                </a:lnTo>
                <a:lnTo>
                  <a:pt x="95255" y="47758"/>
                </a:lnTo>
                <a:lnTo>
                  <a:pt x="95255" y="47758"/>
                </a:lnTo>
                <a:cubicBezTo>
                  <a:pt x="90820" y="30023"/>
                  <a:pt x="77321" y="17562"/>
                  <a:pt x="61647" y="16733"/>
                </a:cubicBezTo>
                <a:cubicBezTo>
                  <a:pt x="45973" y="15905"/>
                  <a:pt x="31581" y="26893"/>
                  <a:pt x="25817" y="44088"/>
                </a:cubicBezTo>
                <a:close/>
              </a:path>
            </a:pathLst>
          </a:custGeom>
          <a:solidFill>
            <a:srgbClr val="FFFF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B386-7114-281E-65BC-9E5FCD4653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“gestalt effect”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211D76-E901-8BC9-5621-B5680D512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4921456"/>
            <a:ext cx="7779393" cy="80356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Our brain’s ability to generate whole forms, instead of just collections of unrelated elements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62960CD-B1AC-217D-B790-1C4462D1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172" y="1423554"/>
            <a:ext cx="7772400" cy="31135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/>
          <p:nvPr/>
        </p:nvSpPr>
        <p:spPr>
          <a:xfrm>
            <a:off x="5715000" y="6396336"/>
            <a:ext cx="4953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Demonstration of reification in perception from Lehar S. (2003) The World In Your Head, Lawrence Erlbaum, Mahwah, NJ. p. 52, Fig. 3.3</a:t>
            </a: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23899-3CF9-AB95-4B46-E5518DF6B6E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Gestalt Principles</a:t>
            </a:r>
          </a:p>
        </p:txBody>
      </p:sp>
      <p:sp>
        <p:nvSpPr>
          <p:cNvPr id="5" name="Google Shape;225;p22">
            <a:extLst>
              <a:ext uri="{FF2B5EF4-FFF2-40B4-BE49-F238E27FC236}">
                <a16:creationId xmlns:a16="http://schemas.microsoft.com/office/drawing/2014/main" id="{9209A703-8E4B-D2D1-4C48-99596A334597}"/>
              </a:ext>
            </a:extLst>
          </p:cNvPr>
          <p:cNvSpPr txBox="1">
            <a:spLocks/>
          </p:cNvSpPr>
          <p:nvPr/>
        </p:nvSpPr>
        <p:spPr>
          <a:xfrm>
            <a:off x="3602182" y="8243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1. Reification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631758C-5F36-57D4-D6A7-64E8281E054B}"/>
              </a:ext>
            </a:extLst>
          </p:cNvPr>
          <p:cNvGrpSpPr/>
          <p:nvPr/>
        </p:nvGrpSpPr>
        <p:grpSpPr>
          <a:xfrm>
            <a:off x="5473635" y="1814946"/>
            <a:ext cx="3361054" cy="3434715"/>
            <a:chOff x="2965963" y="1809123"/>
            <a:chExt cx="3361054" cy="3434715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D3C0EB84-555B-D781-E016-0CCD01D47EF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0453" y="2020530"/>
              <a:ext cx="3175675" cy="2903324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1BA508EF-CA8F-C6BD-8112-8E5E28513E8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5963" y="1809123"/>
              <a:ext cx="3360696" cy="34341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3602182" y="8243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2. Emergence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23899-3CF9-AB95-4B46-E5518DF6B6E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Gestalt Principles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9DD170B1-2DAC-0304-D836-777E8146EAF9}"/>
              </a:ext>
            </a:extLst>
          </p:cNvPr>
          <p:cNvGrpSpPr/>
          <p:nvPr/>
        </p:nvGrpSpPr>
        <p:grpSpPr>
          <a:xfrm>
            <a:off x="3834519" y="1582882"/>
            <a:ext cx="7044055" cy="4927600"/>
            <a:chOff x="1050286" y="1333500"/>
            <a:chExt cx="7044055" cy="4927600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BFCA4586-B434-5910-4C3C-063BF61F8EE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386" y="1371600"/>
              <a:ext cx="6967227" cy="4851153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83842FB-2C8D-C064-C3E4-503207503C78}"/>
                </a:ext>
              </a:extLst>
            </p:cNvPr>
            <p:cNvSpPr/>
            <p:nvPr/>
          </p:nvSpPr>
          <p:spPr>
            <a:xfrm>
              <a:off x="1069336" y="1352550"/>
              <a:ext cx="7005955" cy="4889500"/>
            </a:xfrm>
            <a:custGeom>
              <a:avLst/>
              <a:gdLst/>
              <a:ahLst/>
              <a:cxnLst/>
              <a:rect l="l" t="t" r="r" b="b"/>
              <a:pathLst>
                <a:path w="7005955" h="4889500">
                  <a:moveTo>
                    <a:pt x="0" y="0"/>
                  </a:moveTo>
                  <a:lnTo>
                    <a:pt x="7005328" y="0"/>
                  </a:lnTo>
                  <a:lnTo>
                    <a:pt x="7005328" y="4889253"/>
                  </a:lnTo>
                  <a:lnTo>
                    <a:pt x="0" y="488925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>
            <a:extLst>
              <a:ext uri="{FF2B5EF4-FFF2-40B4-BE49-F238E27FC236}">
                <a16:creationId xmlns:a16="http://schemas.microsoft.com/office/drawing/2014/main" id="{C3336F55-5A32-E093-B7F9-34424414677E}"/>
              </a:ext>
            </a:extLst>
          </p:cNvPr>
          <p:cNvSpPr txBox="1"/>
          <p:nvPr/>
        </p:nvSpPr>
        <p:spPr>
          <a:xfrm>
            <a:off x="6984827" y="6552046"/>
            <a:ext cx="4846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Life</a:t>
            </a:r>
            <a:r>
              <a:rPr sz="1200" spc="-20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Magazine:</a:t>
            </a:r>
            <a:r>
              <a:rPr sz="1200" spc="-5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58;7</a:t>
            </a:r>
            <a:r>
              <a:rPr sz="1200" spc="-15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003470"/>
                </a:solidFill>
                <a:latin typeface="Arial"/>
                <a:cs typeface="Arial"/>
              </a:rPr>
              <a:t>1965-02-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19,</a:t>
            </a:r>
            <a:r>
              <a:rPr sz="1200" spc="-10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p</a:t>
            </a:r>
            <a:r>
              <a:rPr sz="1200" spc="-15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120.</a:t>
            </a:r>
            <a:r>
              <a:rPr sz="1200" spc="-5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Photographer:</a:t>
            </a:r>
            <a:r>
              <a:rPr sz="1200" spc="-10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Ronald</a:t>
            </a:r>
            <a:r>
              <a:rPr sz="1200" spc="-15" dirty="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03470"/>
                </a:solidFill>
                <a:latin typeface="Arial"/>
                <a:cs typeface="Arial"/>
              </a:rPr>
              <a:t>C</a:t>
            </a:r>
            <a:r>
              <a:rPr sz="1200" spc="-10" dirty="0">
                <a:solidFill>
                  <a:srgbClr val="003470"/>
                </a:solidFill>
                <a:latin typeface="Arial"/>
                <a:cs typeface="Arial"/>
              </a:rPr>
              <a:t> James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656209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</TotalTime>
  <Words>712</Words>
  <Application>Microsoft Macintosh PowerPoint</Application>
  <PresentationFormat>Widescreen</PresentationFormat>
  <Paragraphs>95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Corbel</vt:lpstr>
      <vt:lpstr>Times New Roman</vt:lpstr>
      <vt:lpstr>Wingdings</vt:lpstr>
      <vt:lpstr>Wingdings 2</vt:lpstr>
      <vt:lpstr>Frame</vt:lpstr>
      <vt:lpstr>Communicating with Data – Visualization Fundamentals Pt. 2</vt:lpstr>
      <vt:lpstr>Plan for Today</vt:lpstr>
      <vt:lpstr>Data  Visuals</vt:lpstr>
      <vt:lpstr>Marks and Channels Activity Recap</vt:lpstr>
      <vt:lpstr>Marks and Channels Activity Recap</vt:lpstr>
      <vt:lpstr>PowerPoint Presentation</vt:lpstr>
      <vt:lpstr>PowerPoint Presentation</vt:lpstr>
      <vt:lpstr>PowerPoint Presentation</vt:lpstr>
      <vt:lpstr>2. Emergence</vt:lpstr>
      <vt:lpstr>3. Multistability </vt:lpstr>
      <vt:lpstr>4. Invariance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Group activity: what we draw vs. what we see</vt:lpstr>
      <vt:lpstr>Reminder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19</cp:revision>
  <dcterms:created xsi:type="dcterms:W3CDTF">2023-08-03T18:49:17Z</dcterms:created>
  <dcterms:modified xsi:type="dcterms:W3CDTF">2024-08-21T20:49:53Z</dcterms:modified>
</cp:coreProperties>
</file>